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TT Hoves Bold" charset="1" panose="02000003020000060003"/>
      <p:regular r:id="rId21"/>
    </p:embeddedFont>
    <p:embeddedFont>
      <p:font typeface="Helios" charset="1" panose="020B0504020202020204"/>
      <p:regular r:id="rId22"/>
    </p:embeddedFont>
    <p:embeddedFont>
      <p:font typeface="Helios Bold" charset="1" panose="020B0704020202020204"/>
      <p:regular r:id="rId23"/>
    </p:embeddedFont>
    <p:embeddedFont>
      <p:font typeface="TT Hoves" charset="1" panose="02000003020000060003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19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9144000" y="-1493189"/>
            <a:ext cx="18562305" cy="8555165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375239" y="7800117"/>
            <a:ext cx="7555842" cy="3482406"/>
            <a:chOff x="0" y="0"/>
            <a:chExt cx="406400" cy="1873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>
                <a:alpha val="8000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12232" y="4116537"/>
            <a:ext cx="15744460" cy="32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true">
                <a:solidFill>
                  <a:srgbClr val="E8223B"/>
                </a:solidFill>
                <a:latin typeface="TT Hoves Bold"/>
                <a:ea typeface="TT Hoves Bold"/>
                <a:cs typeface="TT Hoves Bold"/>
                <a:sym typeface="TT Hoves Bold"/>
              </a:rPr>
              <a:t>Vodafone </a:t>
            </a:r>
          </a:p>
          <a:p>
            <a:pPr algn="ctr">
              <a:lnSpc>
                <a:spcPts val="8040"/>
              </a:lnSpc>
            </a:pPr>
            <a:r>
              <a:rPr lang="en-US" sz="6700" b="true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Employees Performance &amp; HR Cost Analysis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-265719" y="0"/>
            <a:ext cx="11619157" cy="452809"/>
            <a:chOff x="0" y="0"/>
            <a:chExt cx="3060189" cy="1192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060190" cy="119258"/>
            </a:xfrm>
            <a:custGeom>
              <a:avLst/>
              <a:gdLst/>
              <a:ahLst/>
              <a:cxnLst/>
              <a:rect r="r" b="b" t="t" l="l"/>
              <a:pathLst>
                <a:path h="119258" w="3060190">
                  <a:moveTo>
                    <a:pt x="33982" y="0"/>
                  </a:moveTo>
                  <a:lnTo>
                    <a:pt x="3026208" y="0"/>
                  </a:lnTo>
                  <a:cubicBezTo>
                    <a:pt x="3035220" y="0"/>
                    <a:pt x="3043864" y="3580"/>
                    <a:pt x="3050236" y="9953"/>
                  </a:cubicBezTo>
                  <a:cubicBezTo>
                    <a:pt x="3056609" y="16326"/>
                    <a:pt x="3060190" y="24969"/>
                    <a:pt x="3060190" y="33982"/>
                  </a:cubicBezTo>
                  <a:lnTo>
                    <a:pt x="3060190" y="85277"/>
                  </a:lnTo>
                  <a:cubicBezTo>
                    <a:pt x="3060190" y="94289"/>
                    <a:pt x="3056609" y="102932"/>
                    <a:pt x="3050236" y="109305"/>
                  </a:cubicBezTo>
                  <a:cubicBezTo>
                    <a:pt x="3043864" y="115678"/>
                    <a:pt x="3035220" y="119258"/>
                    <a:pt x="3026208" y="119258"/>
                  </a:cubicBezTo>
                  <a:lnTo>
                    <a:pt x="33982" y="119258"/>
                  </a:lnTo>
                  <a:cubicBezTo>
                    <a:pt x="15214" y="119258"/>
                    <a:pt x="0" y="104044"/>
                    <a:pt x="0" y="85277"/>
                  </a:cubicBezTo>
                  <a:lnTo>
                    <a:pt x="0" y="33982"/>
                  </a:lnTo>
                  <a:cubicBezTo>
                    <a:pt x="0" y="24969"/>
                    <a:pt x="3580" y="16326"/>
                    <a:pt x="9953" y="9953"/>
                  </a:cubicBezTo>
                  <a:cubicBezTo>
                    <a:pt x="16326" y="3580"/>
                    <a:pt x="24969" y="0"/>
                    <a:pt x="33982" y="0"/>
                  </a:cubicBez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060189" cy="157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265719" y="226404"/>
            <a:ext cx="668401" cy="10446882"/>
            <a:chOff x="0" y="0"/>
            <a:chExt cx="176040" cy="275144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6040" cy="2751442"/>
            </a:xfrm>
            <a:custGeom>
              <a:avLst/>
              <a:gdLst/>
              <a:ahLst/>
              <a:cxnLst/>
              <a:rect r="r" b="b" t="t" l="l"/>
              <a:pathLst>
                <a:path h="2751442" w="176040">
                  <a:moveTo>
                    <a:pt x="88020" y="0"/>
                  </a:moveTo>
                  <a:lnTo>
                    <a:pt x="88020" y="0"/>
                  </a:lnTo>
                  <a:cubicBezTo>
                    <a:pt x="136632" y="0"/>
                    <a:pt x="176040" y="39408"/>
                    <a:pt x="176040" y="88020"/>
                  </a:cubicBezTo>
                  <a:lnTo>
                    <a:pt x="176040" y="2663422"/>
                  </a:lnTo>
                  <a:cubicBezTo>
                    <a:pt x="176040" y="2686767"/>
                    <a:pt x="166766" y="2709155"/>
                    <a:pt x="150259" y="2725662"/>
                  </a:cubicBezTo>
                  <a:cubicBezTo>
                    <a:pt x="133752" y="2742169"/>
                    <a:pt x="111364" y="2751442"/>
                    <a:pt x="88020" y="2751442"/>
                  </a:cubicBezTo>
                  <a:lnTo>
                    <a:pt x="88020" y="2751442"/>
                  </a:lnTo>
                  <a:cubicBezTo>
                    <a:pt x="39408" y="2751442"/>
                    <a:pt x="0" y="2712034"/>
                    <a:pt x="0" y="2663422"/>
                  </a:cubicBezTo>
                  <a:lnTo>
                    <a:pt x="0" y="88020"/>
                  </a:lnTo>
                  <a:cubicBezTo>
                    <a:pt x="0" y="64676"/>
                    <a:pt x="9273" y="42287"/>
                    <a:pt x="25780" y="25780"/>
                  </a:cubicBezTo>
                  <a:cubicBezTo>
                    <a:pt x="42287" y="9273"/>
                    <a:pt x="64676" y="0"/>
                    <a:pt x="88020" y="0"/>
                  </a:cubicBez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76040" cy="2789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280063" y="7888476"/>
            <a:ext cx="10904098" cy="1415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0"/>
              </a:lnSpc>
            </a:pPr>
            <a:r>
              <a:rPr lang="en-US" sz="3116" b="true">
                <a:solidFill>
                  <a:srgbClr val="545454"/>
                </a:solidFill>
                <a:latin typeface="TT Hoves Bold"/>
                <a:ea typeface="TT Hoves Bold"/>
                <a:cs typeface="TT Hoves Bold"/>
                <a:sym typeface="TT Hoves Bold"/>
              </a:rPr>
              <a:t>Optimizing Resource Allocation and Employee Productivity</a:t>
            </a:r>
          </a:p>
          <a:p>
            <a:pPr algn="ctr">
              <a:lnSpc>
                <a:spcPts val="374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4352236" y="9493695"/>
            <a:ext cx="3597116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Yousef Mohamed | Data Scientist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6787107" y="543597"/>
            <a:ext cx="1012671" cy="1017493"/>
          </a:xfrm>
          <a:custGeom>
            <a:avLst/>
            <a:gdLst/>
            <a:ahLst/>
            <a:cxnLst/>
            <a:rect r="r" b="b" t="t" l="l"/>
            <a:pathLst>
              <a:path h="1017493" w="1012671">
                <a:moveTo>
                  <a:pt x="0" y="0"/>
                </a:moveTo>
                <a:lnTo>
                  <a:pt x="1012671" y="0"/>
                </a:lnTo>
                <a:lnTo>
                  <a:pt x="1012671" y="1017493"/>
                </a:lnTo>
                <a:lnTo>
                  <a:pt x="0" y="1017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4287500" y="0"/>
            <a:ext cx="7681766" cy="3540443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-6258005" y="-580821"/>
            <a:ext cx="23517305" cy="2257017"/>
            <a:chOff x="0" y="0"/>
            <a:chExt cx="1891781" cy="1815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91781" cy="181559"/>
            </a:xfrm>
            <a:custGeom>
              <a:avLst/>
              <a:gdLst/>
              <a:ahLst/>
              <a:cxnLst/>
              <a:rect r="r" b="b" t="t" l="l"/>
              <a:pathLst>
                <a:path h="181559" w="1891781">
                  <a:moveTo>
                    <a:pt x="203200" y="0"/>
                  </a:moveTo>
                  <a:lnTo>
                    <a:pt x="1688581" y="0"/>
                  </a:lnTo>
                  <a:lnTo>
                    <a:pt x="1891781" y="181559"/>
                  </a:lnTo>
                  <a:lnTo>
                    <a:pt x="0" y="18155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-38100"/>
              <a:ext cx="1637781" cy="2196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80283" y="257175"/>
            <a:ext cx="16479017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6200" b="true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Insights from Employee Performance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352236" y="9493695"/>
            <a:ext cx="3597116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Yousef Mohamed | Data Scientist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6787107" y="543597"/>
            <a:ext cx="1012671" cy="1017493"/>
          </a:xfrm>
          <a:custGeom>
            <a:avLst/>
            <a:gdLst/>
            <a:ahLst/>
            <a:cxnLst/>
            <a:rect r="r" b="b" t="t" l="l"/>
            <a:pathLst>
              <a:path h="1017493" w="1012671">
                <a:moveTo>
                  <a:pt x="0" y="0"/>
                </a:moveTo>
                <a:lnTo>
                  <a:pt x="1012671" y="0"/>
                </a:lnTo>
                <a:lnTo>
                  <a:pt x="1012671" y="1017493"/>
                </a:lnTo>
                <a:lnTo>
                  <a:pt x="0" y="1017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11" id="11"/>
          <p:cNvSpPr txBox="true"/>
          <p:nvPr/>
        </p:nvSpPr>
        <p:spPr>
          <a:xfrm rot="0">
            <a:off x="780283" y="3378415"/>
            <a:ext cx="16715423" cy="3795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44"/>
              </a:lnSpc>
            </a:pPr>
            <a:r>
              <a:rPr lang="en-US" sz="4317" b="true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•- Identified underutilized and overworked employees</a:t>
            </a:r>
          </a:p>
          <a:p>
            <a:pPr algn="just">
              <a:lnSpc>
                <a:spcPts val="6044"/>
              </a:lnSpc>
            </a:pPr>
          </a:p>
          <a:p>
            <a:pPr algn="just">
              <a:lnSpc>
                <a:spcPts val="6044"/>
              </a:lnSpc>
            </a:pPr>
            <a:r>
              <a:rPr lang="en-US" sz="4317" b="true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•- Optimized workload distribution across months and locations</a:t>
            </a:r>
          </a:p>
          <a:p>
            <a:pPr algn="just">
              <a:lnSpc>
                <a:spcPts val="6044"/>
              </a:lnSpc>
            </a:pPr>
          </a:p>
          <a:p>
            <a:pPr algn="just">
              <a:lnSpc>
                <a:spcPts val="6044"/>
              </a:lnSpc>
              <a:spcBef>
                <a:spcPct val="0"/>
              </a:spcBef>
            </a:pPr>
            <a:r>
              <a:rPr lang="en-US" b="true" sz="4317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•- Improved task management and productivity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4287500" y="0"/>
            <a:ext cx="7681766" cy="3540443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787107" y="543597"/>
            <a:ext cx="1012671" cy="1017493"/>
          </a:xfrm>
          <a:custGeom>
            <a:avLst/>
            <a:gdLst/>
            <a:ahLst/>
            <a:cxnLst/>
            <a:rect r="r" b="b" t="t" l="l"/>
            <a:pathLst>
              <a:path h="1017493" w="1012671">
                <a:moveTo>
                  <a:pt x="0" y="0"/>
                </a:moveTo>
                <a:lnTo>
                  <a:pt x="1012671" y="0"/>
                </a:lnTo>
                <a:lnTo>
                  <a:pt x="1012671" y="1017493"/>
                </a:lnTo>
                <a:lnTo>
                  <a:pt x="0" y="1017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grpSp>
        <p:nvGrpSpPr>
          <p:cNvPr name="Group 6" id="6"/>
          <p:cNvGrpSpPr/>
          <p:nvPr/>
        </p:nvGrpSpPr>
        <p:grpSpPr>
          <a:xfrm rot="-10800000">
            <a:off x="-6258005" y="-580821"/>
            <a:ext cx="23517305" cy="2257017"/>
            <a:chOff x="0" y="0"/>
            <a:chExt cx="1891781" cy="18155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91781" cy="181559"/>
            </a:xfrm>
            <a:custGeom>
              <a:avLst/>
              <a:gdLst/>
              <a:ahLst/>
              <a:cxnLst/>
              <a:rect r="r" b="b" t="t" l="l"/>
              <a:pathLst>
                <a:path h="181559" w="1891781">
                  <a:moveTo>
                    <a:pt x="203200" y="0"/>
                  </a:moveTo>
                  <a:lnTo>
                    <a:pt x="1688581" y="0"/>
                  </a:lnTo>
                  <a:lnTo>
                    <a:pt x="1891781" y="181559"/>
                  </a:lnTo>
                  <a:lnTo>
                    <a:pt x="0" y="18155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-38100"/>
              <a:ext cx="1637781" cy="2196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80283" y="223838"/>
            <a:ext cx="16479017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b="true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Insights from HR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352236" y="9493695"/>
            <a:ext cx="3597116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Yousef Mohamed | Data Scientist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0283" y="3378415"/>
            <a:ext cx="16298704" cy="4557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44"/>
              </a:lnSpc>
            </a:pPr>
            <a:r>
              <a:rPr lang="en-US" sz="4317" b="true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•- Cost distribution by region, department, and employee level</a:t>
            </a:r>
          </a:p>
          <a:p>
            <a:pPr algn="just">
              <a:lnSpc>
                <a:spcPts val="6044"/>
              </a:lnSpc>
            </a:pPr>
          </a:p>
          <a:p>
            <a:pPr algn="just">
              <a:lnSpc>
                <a:spcPts val="6044"/>
              </a:lnSpc>
            </a:pPr>
            <a:r>
              <a:rPr lang="en-US" sz="4317" b="true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•- Identified cost-saving opportunities</a:t>
            </a:r>
          </a:p>
          <a:p>
            <a:pPr algn="just">
              <a:lnSpc>
                <a:spcPts val="6044"/>
              </a:lnSpc>
            </a:pPr>
          </a:p>
          <a:p>
            <a:pPr algn="just">
              <a:lnSpc>
                <a:spcPts val="6044"/>
              </a:lnSpc>
            </a:pPr>
            <a:r>
              <a:rPr lang="en-US" sz="4317" b="true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•- Resource optimization based on cost analysis</a:t>
            </a:r>
          </a:p>
          <a:p>
            <a:pPr algn="just">
              <a:lnSpc>
                <a:spcPts val="604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4287500" y="0"/>
            <a:ext cx="7681766" cy="3540443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-6258005" y="-580821"/>
            <a:ext cx="23517305" cy="2257017"/>
            <a:chOff x="0" y="0"/>
            <a:chExt cx="1891781" cy="1815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91781" cy="181559"/>
            </a:xfrm>
            <a:custGeom>
              <a:avLst/>
              <a:gdLst/>
              <a:ahLst/>
              <a:cxnLst/>
              <a:rect r="r" b="b" t="t" l="l"/>
              <a:pathLst>
                <a:path h="181559" w="1891781">
                  <a:moveTo>
                    <a:pt x="203200" y="0"/>
                  </a:moveTo>
                  <a:lnTo>
                    <a:pt x="1688581" y="0"/>
                  </a:lnTo>
                  <a:lnTo>
                    <a:pt x="1891781" y="181559"/>
                  </a:lnTo>
                  <a:lnTo>
                    <a:pt x="0" y="18155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-38100"/>
              <a:ext cx="1637781" cy="2196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80283" y="223838"/>
            <a:ext cx="16479017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b="true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Actionable Insights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352236" y="9493695"/>
            <a:ext cx="3597116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Yousef Mohamed | Data Scientist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6787107" y="543597"/>
            <a:ext cx="1012671" cy="1017493"/>
          </a:xfrm>
          <a:custGeom>
            <a:avLst/>
            <a:gdLst/>
            <a:ahLst/>
            <a:cxnLst/>
            <a:rect r="r" b="b" t="t" l="l"/>
            <a:pathLst>
              <a:path h="1017493" w="1012671">
                <a:moveTo>
                  <a:pt x="0" y="0"/>
                </a:moveTo>
                <a:lnTo>
                  <a:pt x="1012671" y="0"/>
                </a:lnTo>
                <a:lnTo>
                  <a:pt x="1012671" y="1017493"/>
                </a:lnTo>
                <a:lnTo>
                  <a:pt x="0" y="1017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11" id="11"/>
          <p:cNvSpPr txBox="true"/>
          <p:nvPr/>
        </p:nvSpPr>
        <p:spPr>
          <a:xfrm rot="0">
            <a:off x="780283" y="3378415"/>
            <a:ext cx="17507717" cy="710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44"/>
              </a:lnSpc>
            </a:pPr>
            <a:r>
              <a:rPr lang="en-US" sz="4317" b="true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•Actionable steps:</a:t>
            </a:r>
          </a:p>
          <a:p>
            <a:pPr algn="just">
              <a:lnSpc>
                <a:spcPts val="6044"/>
              </a:lnSpc>
            </a:pPr>
          </a:p>
          <a:p>
            <a:pPr algn="just">
              <a:lnSpc>
                <a:spcPts val="9109"/>
              </a:lnSpc>
            </a:pPr>
            <a:r>
              <a:rPr lang="en-US" b="true" sz="4317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•- Address underutilized or overworked employees</a:t>
            </a:r>
          </a:p>
          <a:p>
            <a:pPr algn="just">
              <a:lnSpc>
                <a:spcPts val="9109"/>
              </a:lnSpc>
            </a:pPr>
            <a:r>
              <a:rPr lang="en-US" b="true" sz="4317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•- Implement cost-saving measures in high-cost areas</a:t>
            </a:r>
          </a:p>
          <a:p>
            <a:pPr algn="just">
              <a:lnSpc>
                <a:spcPts val="9109"/>
              </a:lnSpc>
            </a:pPr>
            <a:r>
              <a:rPr lang="en-US" b="true" sz="4317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•- Optimize resource allocation based on performance and cost trends</a:t>
            </a:r>
          </a:p>
          <a:p>
            <a:pPr algn="just">
              <a:lnSpc>
                <a:spcPts val="9109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6258005" y="-580821"/>
            <a:ext cx="15402005" cy="2896997"/>
            <a:chOff x="0" y="0"/>
            <a:chExt cx="1238969" cy="2330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38969" cy="233040"/>
            </a:xfrm>
            <a:custGeom>
              <a:avLst/>
              <a:gdLst/>
              <a:ahLst/>
              <a:cxnLst/>
              <a:rect r="r" b="b" t="t" l="l"/>
              <a:pathLst>
                <a:path h="233040" w="1238969">
                  <a:moveTo>
                    <a:pt x="203200" y="0"/>
                  </a:moveTo>
                  <a:lnTo>
                    <a:pt x="1035769" y="0"/>
                  </a:lnTo>
                  <a:lnTo>
                    <a:pt x="1238969" y="233040"/>
                  </a:lnTo>
                  <a:lnTo>
                    <a:pt x="0" y="23304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984969" cy="271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80283" y="434290"/>
            <a:ext cx="16479017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true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Conclusion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352236" y="9493695"/>
            <a:ext cx="3597116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Yousef Mohamed | Data Scientist</a:t>
            </a:r>
          </a:p>
        </p:txBody>
      </p:sp>
      <p:grpSp>
        <p:nvGrpSpPr>
          <p:cNvPr name="Group 7" id="7"/>
          <p:cNvGrpSpPr/>
          <p:nvPr/>
        </p:nvGrpSpPr>
        <p:grpSpPr>
          <a:xfrm rot="-10800000">
            <a:off x="14287500" y="0"/>
            <a:ext cx="7681766" cy="3540443"/>
            <a:chOff x="0" y="0"/>
            <a:chExt cx="406400" cy="1873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787107" y="543597"/>
            <a:ext cx="1012671" cy="1017493"/>
          </a:xfrm>
          <a:custGeom>
            <a:avLst/>
            <a:gdLst/>
            <a:ahLst/>
            <a:cxnLst/>
            <a:rect r="r" b="b" t="t" l="l"/>
            <a:pathLst>
              <a:path h="1017493" w="1012671">
                <a:moveTo>
                  <a:pt x="0" y="0"/>
                </a:moveTo>
                <a:lnTo>
                  <a:pt x="1012671" y="0"/>
                </a:lnTo>
                <a:lnTo>
                  <a:pt x="1012671" y="1017493"/>
                </a:lnTo>
                <a:lnTo>
                  <a:pt x="0" y="1017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11" id="11"/>
          <p:cNvSpPr txBox="true"/>
          <p:nvPr/>
        </p:nvSpPr>
        <p:spPr>
          <a:xfrm rot="0">
            <a:off x="780283" y="3815276"/>
            <a:ext cx="16249548" cy="2672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9"/>
              </a:lnSpc>
            </a:pPr>
            <a:r>
              <a:rPr lang="en-US" sz="4499" b="true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•The dashboards provide valuable insights into employee performance and HR costs, enabling data-driven decisions to optimize operations and reduce costs.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4287500" y="0"/>
            <a:ext cx="7681766" cy="3540443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787107" y="543597"/>
            <a:ext cx="1012671" cy="1017493"/>
          </a:xfrm>
          <a:custGeom>
            <a:avLst/>
            <a:gdLst/>
            <a:ahLst/>
            <a:cxnLst/>
            <a:rect r="r" b="b" t="t" l="l"/>
            <a:pathLst>
              <a:path h="1017493" w="1012671">
                <a:moveTo>
                  <a:pt x="0" y="0"/>
                </a:moveTo>
                <a:lnTo>
                  <a:pt x="1012671" y="0"/>
                </a:lnTo>
                <a:lnTo>
                  <a:pt x="1012671" y="1017493"/>
                </a:lnTo>
                <a:lnTo>
                  <a:pt x="0" y="1017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872795" y="3826088"/>
            <a:ext cx="484316" cy="484316"/>
          </a:xfrm>
          <a:custGeom>
            <a:avLst/>
            <a:gdLst/>
            <a:ahLst/>
            <a:cxnLst/>
            <a:rect r="r" b="b" t="t" l="l"/>
            <a:pathLst>
              <a:path h="484316" w="484316">
                <a:moveTo>
                  <a:pt x="0" y="0"/>
                </a:moveTo>
                <a:lnTo>
                  <a:pt x="484316" y="0"/>
                </a:lnTo>
                <a:lnTo>
                  <a:pt x="484316" y="484316"/>
                </a:lnTo>
                <a:lnTo>
                  <a:pt x="0" y="4843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87866" y="5718430"/>
            <a:ext cx="387095" cy="387095"/>
          </a:xfrm>
          <a:custGeom>
            <a:avLst/>
            <a:gdLst/>
            <a:ahLst/>
            <a:cxnLst/>
            <a:rect r="r" b="b" t="t" l="l"/>
            <a:pathLst>
              <a:path h="387095" w="387095">
                <a:moveTo>
                  <a:pt x="0" y="0"/>
                </a:moveTo>
                <a:lnTo>
                  <a:pt x="387095" y="0"/>
                </a:lnTo>
                <a:lnTo>
                  <a:pt x="387095" y="387095"/>
                </a:lnTo>
                <a:lnTo>
                  <a:pt x="0" y="3870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328536" y="7743727"/>
            <a:ext cx="452696" cy="452696"/>
          </a:xfrm>
          <a:custGeom>
            <a:avLst/>
            <a:gdLst/>
            <a:ahLst/>
            <a:cxnLst/>
            <a:rect r="r" b="b" t="t" l="l"/>
            <a:pathLst>
              <a:path h="452696" w="452696">
                <a:moveTo>
                  <a:pt x="0" y="0"/>
                </a:moveTo>
                <a:lnTo>
                  <a:pt x="452697" y="0"/>
                </a:lnTo>
                <a:lnTo>
                  <a:pt x="452697" y="452696"/>
                </a:lnTo>
                <a:lnTo>
                  <a:pt x="0" y="4526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2369855"/>
            <a:ext cx="11152524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b="true" sz="8499">
                <a:solidFill>
                  <a:srgbClr val="A20E20"/>
                </a:solidFill>
                <a:latin typeface="TT Hoves Bold"/>
                <a:ea typeface="TT Hoves Bold"/>
                <a:cs typeface="TT Hoves Bold"/>
                <a:sym typeface="TT Hoves Bold"/>
              </a:rPr>
              <a:t>Connect with me.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767713" y="3826088"/>
            <a:ext cx="6233287" cy="5045997"/>
            <a:chOff x="0" y="0"/>
            <a:chExt cx="8311050" cy="672799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76200"/>
              <a:ext cx="8311050" cy="7611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Email 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840486"/>
              <a:ext cx="8311050" cy="6998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079"/>
                </a:lnSpc>
                <a:spcBef>
                  <a:spcPct val="0"/>
                </a:spcBef>
              </a:pPr>
              <a:r>
                <a:rPr lang="en-US" b="true" sz="3399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yousefesa36@gmail.com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334725"/>
              <a:ext cx="8311050" cy="7611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LinkedIn 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3251411"/>
              <a:ext cx="8311050" cy="10656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040"/>
                </a:lnSpc>
                <a:spcBef>
                  <a:spcPct val="0"/>
                </a:spcBef>
              </a:pPr>
              <a:r>
                <a:rPr lang="en-US" b="true" sz="1700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https://www.linkedin.com/in/yousef-mohamed-8a4132221?utm_source=share&amp;utm_campaign=share_via&amp;utm_content=profile&amp;utm_medium=android_app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5111456"/>
              <a:ext cx="8311050" cy="7611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Call me 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6028141"/>
              <a:ext cx="8311050" cy="6998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079"/>
                </a:lnSpc>
                <a:spcBef>
                  <a:spcPct val="0"/>
                </a:spcBef>
              </a:pPr>
              <a:r>
                <a:rPr lang="en-US" b="true" sz="3399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+20 1154486842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4352236" y="9493695"/>
            <a:ext cx="3597116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Yousef Mohamed | Data Scientist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1499218" y="1278872"/>
            <a:ext cx="4781649" cy="7979428"/>
            <a:chOff x="0" y="0"/>
            <a:chExt cx="1259364" cy="210157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59364" cy="2101578"/>
            </a:xfrm>
            <a:custGeom>
              <a:avLst/>
              <a:gdLst/>
              <a:ahLst/>
              <a:cxnLst/>
              <a:rect r="r" b="b" t="t" l="l"/>
              <a:pathLst>
                <a:path h="2101578" w="1259364">
                  <a:moveTo>
                    <a:pt x="0" y="0"/>
                  </a:moveTo>
                  <a:lnTo>
                    <a:pt x="1259364" y="0"/>
                  </a:lnTo>
                  <a:lnTo>
                    <a:pt x="1259364" y="2101578"/>
                  </a:lnTo>
                  <a:lnTo>
                    <a:pt x="0" y="2101578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D334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1259364" cy="21206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0885669" y="698899"/>
            <a:ext cx="4613001" cy="7954116"/>
          </a:xfrm>
          <a:custGeom>
            <a:avLst/>
            <a:gdLst/>
            <a:ahLst/>
            <a:cxnLst/>
            <a:rect r="r" b="b" t="t" l="l"/>
            <a:pathLst>
              <a:path h="7954116" w="4613001">
                <a:moveTo>
                  <a:pt x="0" y="0"/>
                </a:moveTo>
                <a:lnTo>
                  <a:pt x="4613002" y="0"/>
                </a:lnTo>
                <a:lnTo>
                  <a:pt x="4613002" y="7954116"/>
                </a:lnTo>
                <a:lnTo>
                  <a:pt x="0" y="79541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9635" r="0" b="-9635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8238029" y="3121289"/>
            <a:ext cx="10287000" cy="10287000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95377" y="-95377"/>
              <a:ext cx="6540754" cy="6540754"/>
            </a:xfrm>
            <a:custGeom>
              <a:avLst/>
              <a:gdLst/>
              <a:ahLst/>
              <a:cxnLst/>
              <a:rect r="r" b="b" t="t" l="l"/>
              <a:pathLst>
                <a:path h="6540754" w="6540754">
                  <a:moveTo>
                    <a:pt x="6540754" y="0"/>
                  </a:moveTo>
                  <a:lnTo>
                    <a:pt x="0" y="6540754"/>
                  </a:lnTo>
                  <a:lnTo>
                    <a:pt x="6540754" y="6540754"/>
                  </a:lnTo>
                  <a:close/>
                </a:path>
              </a:pathLst>
            </a:custGeom>
            <a:blipFill>
              <a:blip r:embed="rId2"/>
              <a:stretch>
                <a:fillRect l="-38857" t="0" r="-3885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4447117" y="0"/>
            <a:ext cx="7681766" cy="3540443"/>
            <a:chOff x="0" y="0"/>
            <a:chExt cx="406400" cy="1873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787107" y="543597"/>
            <a:ext cx="1012671" cy="1017493"/>
          </a:xfrm>
          <a:custGeom>
            <a:avLst/>
            <a:gdLst/>
            <a:ahLst/>
            <a:cxnLst/>
            <a:rect r="r" b="b" t="t" l="l"/>
            <a:pathLst>
              <a:path h="1017493" w="1012671">
                <a:moveTo>
                  <a:pt x="0" y="0"/>
                </a:moveTo>
                <a:lnTo>
                  <a:pt x="1012671" y="0"/>
                </a:lnTo>
                <a:lnTo>
                  <a:pt x="1012671" y="1017493"/>
                </a:lnTo>
                <a:lnTo>
                  <a:pt x="0" y="10174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8" id="8"/>
          <p:cNvSpPr txBox="true"/>
          <p:nvPr/>
        </p:nvSpPr>
        <p:spPr>
          <a:xfrm rot="0">
            <a:off x="3294593" y="4062346"/>
            <a:ext cx="11152524" cy="184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519"/>
              </a:lnSpc>
            </a:pPr>
            <a:r>
              <a:rPr lang="en-US" sz="12099" b="true">
                <a:solidFill>
                  <a:srgbClr val="A20E20"/>
                </a:solidFill>
                <a:latin typeface="TT Hoves Bold"/>
                <a:ea typeface="TT Hoves Bold"/>
                <a:cs typeface="TT Hoves Bold"/>
                <a:sym typeface="TT Hoves Bold"/>
              </a:rPr>
              <a:t>Thank You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352236" y="9493695"/>
            <a:ext cx="3597116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Yousef Mohamed | Data Scientist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54351" y="0"/>
            <a:ext cx="12733649" cy="2566292"/>
          </a:xfrm>
          <a:custGeom>
            <a:avLst/>
            <a:gdLst/>
            <a:ahLst/>
            <a:cxnLst/>
            <a:rect r="r" b="b" t="t" l="l"/>
            <a:pathLst>
              <a:path h="2566292" w="12733649">
                <a:moveTo>
                  <a:pt x="0" y="0"/>
                </a:moveTo>
                <a:lnTo>
                  <a:pt x="12733649" y="0"/>
                </a:lnTo>
                <a:lnTo>
                  <a:pt x="12733649" y="2566292"/>
                </a:lnTo>
                <a:lnTo>
                  <a:pt x="0" y="2566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8962" r="0" b="-19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3777921" y="1661094"/>
            <a:ext cx="7555842" cy="3482406"/>
            <a:chOff x="0" y="0"/>
            <a:chExt cx="406400" cy="1873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4109936" y="-419279"/>
            <a:ext cx="13253936" cy="2985571"/>
            <a:chOff x="0" y="0"/>
            <a:chExt cx="736505" cy="1659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36505" cy="165905"/>
            </a:xfrm>
            <a:custGeom>
              <a:avLst/>
              <a:gdLst/>
              <a:ahLst/>
              <a:cxnLst/>
              <a:rect r="r" b="b" t="t" l="l"/>
              <a:pathLst>
                <a:path h="165905" w="736505">
                  <a:moveTo>
                    <a:pt x="203200" y="0"/>
                  </a:moveTo>
                  <a:lnTo>
                    <a:pt x="533305" y="0"/>
                  </a:lnTo>
                  <a:lnTo>
                    <a:pt x="736505" y="165905"/>
                  </a:lnTo>
                  <a:lnTo>
                    <a:pt x="0" y="1659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-38100"/>
              <a:ext cx="482505" cy="2040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2823165" y="2566292"/>
          <a:ext cx="9098011" cy="7697870"/>
        </p:xfrm>
        <a:graphic>
          <a:graphicData uri="http://schemas.openxmlformats.org/drawingml/2006/table">
            <a:tbl>
              <a:tblPr/>
              <a:tblGrid>
                <a:gridCol w="1422572"/>
                <a:gridCol w="7675439"/>
              </a:tblGrid>
              <a:tr h="9048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 b="true">
                          <a:solidFill>
                            <a:srgbClr val="A20E20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1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Introduction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520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 b="true">
                          <a:solidFill>
                            <a:srgbClr val="A20E20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2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Data preprocessing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520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 b="true">
                          <a:solidFill>
                            <a:srgbClr val="A20E20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3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Employee Performance Dashboard overview 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520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 b="true">
                          <a:solidFill>
                            <a:srgbClr val="A20E20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4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HR Cost Dashboard overview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20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 b="true">
                          <a:solidFill>
                            <a:srgbClr val="A20E20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5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Insights from Employee performance Dashboard 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520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 b="true">
                          <a:solidFill>
                            <a:srgbClr val="A20E20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6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Insights from HR cost Dashboard 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520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 b="true">
                          <a:solidFill>
                            <a:srgbClr val="A20E20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7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Actionable Instights 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48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 b="true">
                          <a:solidFill>
                            <a:srgbClr val="A20E20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8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Conclusion 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0" id="10"/>
          <p:cNvSpPr txBox="true"/>
          <p:nvPr/>
        </p:nvSpPr>
        <p:spPr>
          <a:xfrm rot="0">
            <a:off x="1028700" y="709751"/>
            <a:ext cx="4669373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9"/>
              </a:lnSpc>
            </a:pPr>
            <a:r>
              <a:rPr lang="en-US" b="true" sz="8499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Agenda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352236" y="9493695"/>
            <a:ext cx="3597116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Yousef Mohamed | Data Scientist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6787107" y="543597"/>
            <a:ext cx="1012671" cy="1017493"/>
          </a:xfrm>
          <a:custGeom>
            <a:avLst/>
            <a:gdLst/>
            <a:ahLst/>
            <a:cxnLst/>
            <a:rect r="r" b="b" t="t" l="l"/>
            <a:pathLst>
              <a:path h="1017493" w="1012671">
                <a:moveTo>
                  <a:pt x="0" y="0"/>
                </a:moveTo>
                <a:lnTo>
                  <a:pt x="1012671" y="0"/>
                </a:lnTo>
                <a:lnTo>
                  <a:pt x="1012671" y="1017493"/>
                </a:lnTo>
                <a:lnTo>
                  <a:pt x="0" y="10174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6188300" cy="10287000"/>
          </a:xfrm>
          <a:custGeom>
            <a:avLst/>
            <a:gdLst/>
            <a:ahLst/>
            <a:cxnLst/>
            <a:rect r="r" b="b" t="t" l="l"/>
            <a:pathLst>
              <a:path h="10287000" w="6188300">
                <a:moveTo>
                  <a:pt x="0" y="0"/>
                </a:moveTo>
                <a:lnTo>
                  <a:pt x="6188300" y="0"/>
                </a:lnTo>
                <a:lnTo>
                  <a:pt x="61883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082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28282" y="4331744"/>
            <a:ext cx="10971496" cy="261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4"/>
              </a:lnSpc>
            </a:pPr>
            <a:r>
              <a:rPr lang="en-US" sz="432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Analyzing employee performance and HR costs for Vodafone telecommunication company over different regions to improve decision-making and operational efficiency.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271392" y="9607868"/>
            <a:ext cx="2023714" cy="30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40"/>
              </a:lnSpc>
              <a:spcBef>
                <a:spcPct val="0"/>
              </a:spcBef>
            </a:pPr>
            <a:r>
              <a:rPr lang="en-US" b="true" sz="1800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Back to Agenda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352236" y="9493695"/>
            <a:ext cx="3597116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Yousef Mohamed | Data Scientist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-4109936" y="0"/>
            <a:ext cx="13253936" cy="2985571"/>
            <a:chOff x="0" y="0"/>
            <a:chExt cx="736505" cy="1659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36505" cy="165905"/>
            </a:xfrm>
            <a:custGeom>
              <a:avLst/>
              <a:gdLst/>
              <a:ahLst/>
              <a:cxnLst/>
              <a:rect r="r" b="b" t="t" l="l"/>
              <a:pathLst>
                <a:path h="165905" w="736505">
                  <a:moveTo>
                    <a:pt x="203200" y="0"/>
                  </a:moveTo>
                  <a:lnTo>
                    <a:pt x="533305" y="0"/>
                  </a:lnTo>
                  <a:lnTo>
                    <a:pt x="736505" y="165905"/>
                  </a:lnTo>
                  <a:lnTo>
                    <a:pt x="0" y="1659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-38100"/>
              <a:ext cx="482505" cy="2040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41315" y="666078"/>
            <a:ext cx="6659869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40"/>
              </a:lnSpc>
            </a:pPr>
            <a:r>
              <a:rPr lang="en-US" b="true" sz="820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Introduction</a:t>
            </a:r>
          </a:p>
        </p:txBody>
      </p:sp>
      <p:grpSp>
        <p:nvGrpSpPr>
          <p:cNvPr name="Group 10" id="10"/>
          <p:cNvGrpSpPr/>
          <p:nvPr/>
        </p:nvGrpSpPr>
        <p:grpSpPr>
          <a:xfrm rot="-10800000">
            <a:off x="14287500" y="0"/>
            <a:ext cx="7681766" cy="3540443"/>
            <a:chOff x="0" y="0"/>
            <a:chExt cx="406400" cy="18730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6787107" y="543597"/>
            <a:ext cx="1012671" cy="1017493"/>
          </a:xfrm>
          <a:custGeom>
            <a:avLst/>
            <a:gdLst/>
            <a:ahLst/>
            <a:cxnLst/>
            <a:rect r="r" b="b" t="t" l="l"/>
            <a:pathLst>
              <a:path h="1017493" w="1012671">
                <a:moveTo>
                  <a:pt x="0" y="0"/>
                </a:moveTo>
                <a:lnTo>
                  <a:pt x="1012671" y="0"/>
                </a:lnTo>
                <a:lnTo>
                  <a:pt x="1012671" y="1017493"/>
                </a:lnTo>
                <a:lnTo>
                  <a:pt x="0" y="10174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14" id="14"/>
          <p:cNvSpPr txBox="true"/>
          <p:nvPr/>
        </p:nvSpPr>
        <p:spPr>
          <a:xfrm rot="0">
            <a:off x="6447435" y="3236369"/>
            <a:ext cx="10971496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4"/>
              </a:lnSpc>
            </a:pPr>
            <a:r>
              <a:rPr lang="en-US" sz="5520" b="true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Overview of the project’s goal: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271392" y="9607868"/>
            <a:ext cx="2023714" cy="30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40"/>
              </a:lnSpc>
              <a:spcBef>
                <a:spcPct val="0"/>
              </a:spcBef>
            </a:pPr>
            <a:r>
              <a:rPr lang="en-US" b="true" sz="1800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Back to Agenda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235376" y="9493695"/>
            <a:ext cx="3830836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Yousef Mohamed | Data Scientist</a:t>
            </a:r>
          </a:p>
        </p:txBody>
      </p:sp>
      <p:grpSp>
        <p:nvGrpSpPr>
          <p:cNvPr name="Group 4" id="4"/>
          <p:cNvGrpSpPr/>
          <p:nvPr/>
        </p:nvGrpSpPr>
        <p:grpSpPr>
          <a:xfrm rot="-10800000">
            <a:off x="14287500" y="0"/>
            <a:ext cx="7681766" cy="3540443"/>
            <a:chOff x="0" y="0"/>
            <a:chExt cx="406400" cy="1873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10800000">
            <a:off x="-3891700" y="0"/>
            <a:ext cx="19357974" cy="2227077"/>
            <a:chOff x="0" y="0"/>
            <a:chExt cx="1075699" cy="12375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75699" cy="123756"/>
            </a:xfrm>
            <a:custGeom>
              <a:avLst/>
              <a:gdLst/>
              <a:ahLst/>
              <a:cxnLst/>
              <a:rect r="r" b="b" t="t" l="l"/>
              <a:pathLst>
                <a:path h="123756" w="1075699">
                  <a:moveTo>
                    <a:pt x="203200" y="0"/>
                  </a:moveTo>
                  <a:lnTo>
                    <a:pt x="872499" y="0"/>
                  </a:lnTo>
                  <a:lnTo>
                    <a:pt x="1075699" y="123756"/>
                  </a:lnTo>
                  <a:lnTo>
                    <a:pt x="0" y="12375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27000" y="-38100"/>
              <a:ext cx="821699" cy="161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41315" y="404812"/>
            <a:ext cx="10096795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770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Data Preprocessing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787107" y="543597"/>
            <a:ext cx="1012671" cy="1017493"/>
          </a:xfrm>
          <a:custGeom>
            <a:avLst/>
            <a:gdLst/>
            <a:ahLst/>
            <a:cxnLst/>
            <a:rect r="r" b="b" t="t" l="l"/>
            <a:pathLst>
              <a:path h="1017493" w="1012671">
                <a:moveTo>
                  <a:pt x="0" y="0"/>
                </a:moveTo>
                <a:lnTo>
                  <a:pt x="1012671" y="0"/>
                </a:lnTo>
                <a:lnTo>
                  <a:pt x="1012671" y="1017493"/>
                </a:lnTo>
                <a:lnTo>
                  <a:pt x="0" y="1017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12" id="12"/>
          <p:cNvSpPr txBox="true"/>
          <p:nvPr/>
        </p:nvSpPr>
        <p:spPr>
          <a:xfrm rot="0">
            <a:off x="1028700" y="2544826"/>
            <a:ext cx="15122094" cy="1110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9"/>
              </a:lnSpc>
              <a:spcBef>
                <a:spcPct val="0"/>
              </a:spcBef>
            </a:pPr>
            <a:r>
              <a:rPr lang="en-US" b="true" sz="3170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1- Collecting Employees’ Data from Different excel sheets (sheet for each region) into only one sheet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3911065"/>
            <a:ext cx="9653017" cy="1110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9"/>
              </a:lnSpc>
            </a:pPr>
            <a:r>
              <a:rPr lang="en-US" sz="3170" b="true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2- Handled missing values</a:t>
            </a:r>
          </a:p>
          <a:p>
            <a:pPr algn="l">
              <a:lnSpc>
                <a:spcPts val="4439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4954477"/>
            <a:ext cx="9653017" cy="1110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9"/>
              </a:lnSpc>
            </a:pPr>
            <a:r>
              <a:rPr lang="en-US" sz="3170" b="true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3- Corrected data inconsistencies</a:t>
            </a:r>
          </a:p>
          <a:p>
            <a:pPr algn="l">
              <a:lnSpc>
                <a:spcPts val="4439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5992702"/>
            <a:ext cx="11809985" cy="1672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9"/>
              </a:lnSpc>
            </a:pPr>
            <a:r>
              <a:rPr lang="en-US" sz="3170" b="true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4- Ensured data accuracy for performance and HR cost analysis.</a:t>
            </a:r>
          </a:p>
          <a:p>
            <a:pPr algn="l">
              <a:lnSpc>
                <a:spcPts val="4439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8100588"/>
            <a:ext cx="9653017" cy="1110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9"/>
              </a:lnSpc>
              <a:spcBef>
                <a:spcPct val="0"/>
              </a:spcBef>
            </a:pPr>
            <a:r>
              <a:rPr lang="en-US" b="true" sz="3170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6- Extract relationship between the Employees table and HR cost table using EMP_ID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7036114"/>
            <a:ext cx="9653017" cy="548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9"/>
              </a:lnSpc>
              <a:spcBef>
                <a:spcPct val="0"/>
              </a:spcBef>
            </a:pPr>
            <a:r>
              <a:rPr lang="en-US" b="true" sz="3170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5-Merge Employee_Dept table with HR cost Table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4287500" y="0"/>
            <a:ext cx="7681766" cy="3540443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787107" y="543597"/>
            <a:ext cx="1012671" cy="1017493"/>
          </a:xfrm>
          <a:custGeom>
            <a:avLst/>
            <a:gdLst/>
            <a:ahLst/>
            <a:cxnLst/>
            <a:rect r="r" b="b" t="t" l="l"/>
            <a:pathLst>
              <a:path h="1017493" w="1012671">
                <a:moveTo>
                  <a:pt x="0" y="0"/>
                </a:moveTo>
                <a:lnTo>
                  <a:pt x="1012671" y="0"/>
                </a:lnTo>
                <a:lnTo>
                  <a:pt x="1012671" y="1017493"/>
                </a:lnTo>
                <a:lnTo>
                  <a:pt x="0" y="1017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41315" y="1561090"/>
            <a:ext cx="16445792" cy="7818499"/>
          </a:xfrm>
          <a:custGeom>
            <a:avLst/>
            <a:gdLst/>
            <a:ahLst/>
            <a:cxnLst/>
            <a:rect r="r" b="b" t="t" l="l"/>
            <a:pathLst>
              <a:path h="7818499" w="16445792">
                <a:moveTo>
                  <a:pt x="0" y="0"/>
                </a:moveTo>
                <a:lnTo>
                  <a:pt x="16445792" y="0"/>
                </a:lnTo>
                <a:lnTo>
                  <a:pt x="16445792" y="7818499"/>
                </a:lnTo>
                <a:lnTo>
                  <a:pt x="0" y="78184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5169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-10800000">
            <a:off x="-3891700" y="0"/>
            <a:ext cx="20448205" cy="1219200"/>
            <a:chOff x="0" y="0"/>
            <a:chExt cx="1420034" cy="846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20034" cy="84668"/>
            </a:xfrm>
            <a:custGeom>
              <a:avLst/>
              <a:gdLst/>
              <a:ahLst/>
              <a:cxnLst/>
              <a:rect r="r" b="b" t="t" l="l"/>
              <a:pathLst>
                <a:path h="84668" w="1420034">
                  <a:moveTo>
                    <a:pt x="203200" y="0"/>
                  </a:moveTo>
                  <a:lnTo>
                    <a:pt x="1216834" y="0"/>
                  </a:lnTo>
                  <a:lnTo>
                    <a:pt x="1420034" y="84668"/>
                  </a:lnTo>
                  <a:lnTo>
                    <a:pt x="0" y="8466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27000" y="-38100"/>
              <a:ext cx="1166034" cy="1227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39483" y="8874335"/>
            <a:ext cx="8549844" cy="383965"/>
            <a:chOff x="0" y="0"/>
            <a:chExt cx="2251811" cy="10112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51811" cy="101127"/>
            </a:xfrm>
            <a:custGeom>
              <a:avLst/>
              <a:gdLst/>
              <a:ahLst/>
              <a:cxnLst/>
              <a:rect r="r" b="b" t="t" l="l"/>
              <a:pathLst>
                <a:path h="101127" w="2251811">
                  <a:moveTo>
                    <a:pt x="17205" y="0"/>
                  </a:moveTo>
                  <a:lnTo>
                    <a:pt x="2234606" y="0"/>
                  </a:lnTo>
                  <a:cubicBezTo>
                    <a:pt x="2244108" y="0"/>
                    <a:pt x="2251811" y="7703"/>
                    <a:pt x="2251811" y="17205"/>
                  </a:cubicBezTo>
                  <a:lnTo>
                    <a:pt x="2251811" y="83922"/>
                  </a:lnTo>
                  <a:cubicBezTo>
                    <a:pt x="2251811" y="93424"/>
                    <a:pt x="2244108" y="101127"/>
                    <a:pt x="2234606" y="101127"/>
                  </a:cubicBezTo>
                  <a:lnTo>
                    <a:pt x="17205" y="101127"/>
                  </a:lnTo>
                  <a:cubicBezTo>
                    <a:pt x="7703" y="101127"/>
                    <a:pt x="0" y="93424"/>
                    <a:pt x="0" y="83922"/>
                  </a:cubicBezTo>
                  <a:lnTo>
                    <a:pt x="0" y="17205"/>
                  </a:lnTo>
                  <a:cubicBezTo>
                    <a:pt x="0" y="7703"/>
                    <a:pt x="7703" y="0"/>
                    <a:pt x="172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E8223B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251811" cy="139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5271392" y="9607868"/>
            <a:ext cx="2023714" cy="30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40"/>
              </a:lnSpc>
              <a:spcBef>
                <a:spcPct val="0"/>
              </a:spcBef>
            </a:pPr>
            <a:r>
              <a:rPr lang="en-US" b="true" sz="1800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Back to Agenda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352236" y="9493695"/>
            <a:ext cx="3597116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Yousef Mohamed | Data Scientist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41315" y="67347"/>
            <a:ext cx="10096795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Before Data preprocessing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642565" y="310832"/>
            <a:ext cx="1980486" cy="530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E4E4E4"/>
                </a:solidFill>
                <a:latin typeface="Helios"/>
                <a:ea typeface="Helios"/>
                <a:cs typeface="Helios"/>
                <a:sym typeface="Helios"/>
              </a:rPr>
              <a:t>(10 sheets)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4287500" y="0"/>
            <a:ext cx="7681766" cy="3540443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787107" y="543597"/>
            <a:ext cx="1012671" cy="1017493"/>
          </a:xfrm>
          <a:custGeom>
            <a:avLst/>
            <a:gdLst/>
            <a:ahLst/>
            <a:cxnLst/>
            <a:rect r="r" b="b" t="t" l="l"/>
            <a:pathLst>
              <a:path h="1017493" w="1012671">
                <a:moveTo>
                  <a:pt x="0" y="0"/>
                </a:moveTo>
                <a:lnTo>
                  <a:pt x="1012671" y="0"/>
                </a:lnTo>
                <a:lnTo>
                  <a:pt x="1012671" y="1017493"/>
                </a:lnTo>
                <a:lnTo>
                  <a:pt x="0" y="1017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grpSp>
        <p:nvGrpSpPr>
          <p:cNvPr name="Group 6" id="6"/>
          <p:cNvGrpSpPr/>
          <p:nvPr/>
        </p:nvGrpSpPr>
        <p:grpSpPr>
          <a:xfrm rot="-10800000">
            <a:off x="-3891700" y="0"/>
            <a:ext cx="20448205" cy="1219200"/>
            <a:chOff x="0" y="0"/>
            <a:chExt cx="1420034" cy="846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20034" cy="84668"/>
            </a:xfrm>
            <a:custGeom>
              <a:avLst/>
              <a:gdLst/>
              <a:ahLst/>
              <a:cxnLst/>
              <a:rect r="r" b="b" t="t" l="l"/>
              <a:pathLst>
                <a:path h="84668" w="1420034">
                  <a:moveTo>
                    <a:pt x="203200" y="0"/>
                  </a:moveTo>
                  <a:lnTo>
                    <a:pt x="1216834" y="0"/>
                  </a:lnTo>
                  <a:lnTo>
                    <a:pt x="1420034" y="84668"/>
                  </a:lnTo>
                  <a:lnTo>
                    <a:pt x="0" y="8466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-38100"/>
              <a:ext cx="1166034" cy="1227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144000" y="1219200"/>
            <a:ext cx="6072059" cy="8689657"/>
          </a:xfrm>
          <a:custGeom>
            <a:avLst/>
            <a:gdLst/>
            <a:ahLst/>
            <a:cxnLst/>
            <a:rect r="r" b="b" t="t" l="l"/>
            <a:pathLst>
              <a:path h="8689657" w="6072059">
                <a:moveTo>
                  <a:pt x="0" y="0"/>
                </a:moveTo>
                <a:lnTo>
                  <a:pt x="6072059" y="0"/>
                </a:lnTo>
                <a:lnTo>
                  <a:pt x="6072059" y="8689657"/>
                </a:lnTo>
                <a:lnTo>
                  <a:pt x="0" y="86896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086" r="-243" b="-2089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41315" y="1219200"/>
            <a:ext cx="8491901" cy="8832215"/>
          </a:xfrm>
          <a:custGeom>
            <a:avLst/>
            <a:gdLst/>
            <a:ahLst/>
            <a:cxnLst/>
            <a:rect r="r" b="b" t="t" l="l"/>
            <a:pathLst>
              <a:path h="8832215" w="8491901">
                <a:moveTo>
                  <a:pt x="0" y="0"/>
                </a:moveTo>
                <a:lnTo>
                  <a:pt x="8491901" y="0"/>
                </a:lnTo>
                <a:lnTo>
                  <a:pt x="8491901" y="8832215"/>
                </a:lnTo>
                <a:lnTo>
                  <a:pt x="0" y="88322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20" t="0" r="-82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271392" y="9607868"/>
            <a:ext cx="2023714" cy="30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40"/>
              </a:lnSpc>
              <a:spcBef>
                <a:spcPct val="0"/>
              </a:spcBef>
            </a:pPr>
            <a:r>
              <a:rPr lang="en-US" b="true" sz="1800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Back to Agenda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690884" y="9861232"/>
            <a:ext cx="3597116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Yousef Mohamed | Data Scientist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41315" y="67347"/>
            <a:ext cx="10096795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After Data preprocessing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753175" y="310832"/>
            <a:ext cx="1759267" cy="530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E4E4E4"/>
                </a:solidFill>
                <a:latin typeface="Helios"/>
                <a:ea typeface="Helios"/>
                <a:cs typeface="Helios"/>
                <a:sym typeface="Helios"/>
              </a:rPr>
              <a:t>(2 sheets)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840023" y="9468180"/>
            <a:ext cx="3074466" cy="478777"/>
            <a:chOff x="0" y="0"/>
            <a:chExt cx="809736" cy="12609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09736" cy="126098"/>
            </a:xfrm>
            <a:custGeom>
              <a:avLst/>
              <a:gdLst/>
              <a:ahLst/>
              <a:cxnLst/>
              <a:rect r="r" b="b" t="t" l="l"/>
              <a:pathLst>
                <a:path h="126098" w="809736">
                  <a:moveTo>
                    <a:pt x="47845" y="0"/>
                  </a:moveTo>
                  <a:lnTo>
                    <a:pt x="761891" y="0"/>
                  </a:lnTo>
                  <a:cubicBezTo>
                    <a:pt x="774580" y="0"/>
                    <a:pt x="786750" y="5041"/>
                    <a:pt x="795723" y="14013"/>
                  </a:cubicBezTo>
                  <a:cubicBezTo>
                    <a:pt x="804695" y="22986"/>
                    <a:pt x="809736" y="35155"/>
                    <a:pt x="809736" y="47845"/>
                  </a:cubicBezTo>
                  <a:lnTo>
                    <a:pt x="809736" y="78253"/>
                  </a:lnTo>
                  <a:cubicBezTo>
                    <a:pt x="809736" y="104677"/>
                    <a:pt x="788315" y="126098"/>
                    <a:pt x="761891" y="126098"/>
                  </a:cubicBezTo>
                  <a:lnTo>
                    <a:pt x="47845" y="126098"/>
                  </a:lnTo>
                  <a:cubicBezTo>
                    <a:pt x="21421" y="126098"/>
                    <a:pt x="0" y="104677"/>
                    <a:pt x="0" y="78253"/>
                  </a:cubicBezTo>
                  <a:lnTo>
                    <a:pt x="0" y="47845"/>
                  </a:lnTo>
                  <a:cubicBezTo>
                    <a:pt x="0" y="21421"/>
                    <a:pt x="21421" y="0"/>
                    <a:pt x="478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E8223B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809736" cy="1641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0" r="0" b="15916"/>
            <a:stretch>
              <a:fillRect/>
            </a:stretch>
          </p:blipFill>
          <p:spPr>
            <a:xfrm flipH="false" flipV="false">
              <a:off x="0" y="0"/>
              <a:ext cx="12128500" cy="6794500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10897" t="0" r="0" b="25079"/>
            <a:stretch>
              <a:fillRect/>
            </a:stretch>
          </p:blipFill>
          <p:spPr>
            <a:xfrm flipH="false" flipV="false">
              <a:off x="12255500" y="0"/>
              <a:ext cx="12128500" cy="6794500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0" t="7958" r="0" b="7958"/>
            <a:stretch>
              <a:fillRect/>
            </a:stretch>
          </p:blipFill>
          <p:spPr>
            <a:xfrm flipH="false" flipV="false">
              <a:off x="0" y="6921500"/>
              <a:ext cx="12128500" cy="6794500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5"/>
            <a:srcRect l="0" t="7958" r="0" b="7958"/>
            <a:stretch>
              <a:fillRect/>
            </a:stretch>
          </p:blipFill>
          <p:spPr>
            <a:xfrm flipH="false" flipV="false">
              <a:off x="12255500" y="6921500"/>
              <a:ext cx="12128500" cy="6794500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6512262" y="3072577"/>
            <a:ext cx="5263476" cy="4141845"/>
            <a:chOff x="0" y="0"/>
            <a:chExt cx="1298489" cy="102178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98489" cy="1021785"/>
            </a:xfrm>
            <a:custGeom>
              <a:avLst/>
              <a:gdLst/>
              <a:ahLst/>
              <a:cxnLst/>
              <a:rect r="r" b="b" t="t" l="l"/>
              <a:pathLst>
                <a:path h="1021785" w="1298489">
                  <a:moveTo>
                    <a:pt x="649245" y="0"/>
                  </a:moveTo>
                  <a:lnTo>
                    <a:pt x="1298489" y="203200"/>
                  </a:lnTo>
                  <a:lnTo>
                    <a:pt x="1298489" y="818585"/>
                  </a:lnTo>
                  <a:lnTo>
                    <a:pt x="649245" y="1021785"/>
                  </a:lnTo>
                  <a:lnTo>
                    <a:pt x="0" y="818585"/>
                  </a:lnTo>
                  <a:lnTo>
                    <a:pt x="0" y="203200"/>
                  </a:lnTo>
                  <a:lnTo>
                    <a:pt x="649245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11125"/>
              <a:ext cx="1298489" cy="770960"/>
            </a:xfrm>
            <a:prstGeom prst="rect">
              <a:avLst/>
            </a:prstGeom>
          </p:spPr>
          <p:txBody>
            <a:bodyPr anchor="ctr" rtlCol="false" tIns="40519" lIns="40519" bIns="40519" rIns="40519"/>
            <a:lstStyle/>
            <a:p>
              <a:pPr algn="ctr">
                <a:lnSpc>
                  <a:spcPts val="1674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352236" y="9493695"/>
            <a:ext cx="3597116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Yousef Mohamed | Data Scientist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512262" y="4555489"/>
            <a:ext cx="5263476" cy="1124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Now, It's time to discover our Dashboard 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6787107" y="543597"/>
            <a:ext cx="1012671" cy="1017493"/>
          </a:xfrm>
          <a:custGeom>
            <a:avLst/>
            <a:gdLst/>
            <a:ahLst/>
            <a:cxnLst/>
            <a:rect r="r" b="b" t="t" l="l"/>
            <a:pathLst>
              <a:path h="1017493" w="1012671">
                <a:moveTo>
                  <a:pt x="0" y="0"/>
                </a:moveTo>
                <a:lnTo>
                  <a:pt x="1012671" y="0"/>
                </a:lnTo>
                <a:lnTo>
                  <a:pt x="1012671" y="1017493"/>
                </a:lnTo>
                <a:lnTo>
                  <a:pt x="0" y="10174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7472" y="71847"/>
            <a:ext cx="16781828" cy="9186453"/>
          </a:xfrm>
          <a:custGeom>
            <a:avLst/>
            <a:gdLst/>
            <a:ahLst/>
            <a:cxnLst/>
            <a:rect r="r" b="b" t="t" l="l"/>
            <a:pathLst>
              <a:path h="9186453" w="16781828">
                <a:moveTo>
                  <a:pt x="0" y="0"/>
                </a:moveTo>
                <a:lnTo>
                  <a:pt x="16781828" y="0"/>
                </a:lnTo>
                <a:lnTo>
                  <a:pt x="16781828" y="9186453"/>
                </a:lnTo>
                <a:lnTo>
                  <a:pt x="0" y="9186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78" r="0" b="-137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352236" y="9493695"/>
            <a:ext cx="3597116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Yousef Mohamed | Data Scientist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01301"/>
            <a:ext cx="16556372" cy="9240020"/>
          </a:xfrm>
          <a:custGeom>
            <a:avLst/>
            <a:gdLst/>
            <a:ahLst/>
            <a:cxnLst/>
            <a:rect r="r" b="b" t="t" l="l"/>
            <a:pathLst>
              <a:path h="9240020" w="16556372">
                <a:moveTo>
                  <a:pt x="0" y="0"/>
                </a:moveTo>
                <a:lnTo>
                  <a:pt x="16556372" y="0"/>
                </a:lnTo>
                <a:lnTo>
                  <a:pt x="16556372" y="9240019"/>
                </a:lnTo>
                <a:lnTo>
                  <a:pt x="0" y="92400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54" t="-1600" r="-75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399642" y="9635913"/>
            <a:ext cx="3597116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Yousef Mohamed | Data Scientist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DAGRdp5PBAE</dc:identifier>
  <dcterms:modified xsi:type="dcterms:W3CDTF">2011-08-01T06:04:30Z</dcterms:modified>
  <cp:revision>1</cp:revision>
  <dc:title>Blank Company Profile Business Presentation in Red Maroon White Geometric Style</dc:title>
</cp:coreProperties>
</file>